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8" r:id="rId28"/>
    <p:sldId id="282" r:id="rId29"/>
    <p:sldId id="283" r:id="rId30"/>
    <p:sldId id="284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285" r:id="rId40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CC00"/>
    <a:srgbClr val="FFCC99"/>
    <a:srgbClr val="00009B"/>
    <a:srgbClr val="008000"/>
    <a:srgbClr val="00FF03"/>
    <a:srgbClr val="CC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6"/>
    <p:restoredTop sz="92318"/>
  </p:normalViewPr>
  <p:slideViewPr>
    <p:cSldViewPr>
      <p:cViewPr varScale="1">
        <p:scale>
          <a:sx n="112" d="100"/>
          <a:sy n="112" d="100"/>
        </p:scale>
        <p:origin x="8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28"/>
    </p:cViewPr>
  </p:sorterViewPr>
  <p:notesViewPr>
    <p:cSldViewPr>
      <p:cViewPr varScale="1">
        <p:scale>
          <a:sx n="94" d="100"/>
          <a:sy n="94" d="100"/>
        </p:scale>
        <p:origin x="3752" y="20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7"/>
          <p:cNvSpPr txBox="1">
            <a:spLocks noChangeArrowheads="1"/>
          </p:cNvSpPr>
          <p:nvPr/>
        </p:nvSpPr>
        <p:spPr bwMode="auto">
          <a:xfrm>
            <a:off x="3124200" y="8909050"/>
            <a:ext cx="3530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/>
              <a:t>Chapt. 2 -- Handout  </a:t>
            </a:r>
            <a:fld id="{A3C7AABB-EC9C-E44C-BE74-AECDD3D490AD}" type="slidenum">
              <a:rPr lang="en-US" sz="1200"/>
              <a:pPr algn="r" eaLnBrk="1" hangingPunct="1"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6820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5EC6FE-F5F5-C544-BE62-2CD99C69AB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8E85B7C-EE43-4146-8698-DF0F592879FC}" type="slidenum">
              <a:rPr lang="en-US"/>
              <a:pPr/>
              <a:t>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48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9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98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57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8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24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76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969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318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19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60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16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336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770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1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99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88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E790D0D-CAC8-0646-956C-651BBD9BB1B1}" type="slidenum">
              <a:rPr lang="en-US"/>
              <a:pPr/>
              <a:t>27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22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08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29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80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04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1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44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49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98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39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676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320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55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39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95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64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1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7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7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64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9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0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840708E-0670-334D-8A9D-91C70FC71440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4191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471166C3-6190-AC44-97A3-5DDD230934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1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76200"/>
            <a:ext cx="22479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13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55C49345-F9E7-054B-B459-502D21F7D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33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06CA5CCF-0C4B-7B40-B0C4-F2CEDAC805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7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FE5B3AB4-71B9-F745-B327-525C5261C87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18373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03C76BEE-9DD9-8B4C-9590-B2B47AA2F55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0539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8655A0D-7106-394C-B754-8774C9922699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66609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97E284B5-8EA9-D849-8782-EBC0142E92C1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401094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451A9C6-7AEA-804C-9CB4-4621DC33F463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71667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DA883287-53B4-3C4C-A69A-390B79968B3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04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E6ED020-0388-F24D-B9B9-F5B959BC0398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01292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7D7D4122-5E59-5343-9501-F78850E9544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62079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219200"/>
            <a:ext cx="8991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	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5532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Slide </a:t>
            </a:r>
            <a:fld id="{348A81D5-FD39-9C47-ABF5-F943C0B922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2500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B"/>
        </a:buClr>
        <a:buSzPct val="75000"/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2FB5B-C437-034D-8D62-984DB9A49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41" y="3289300"/>
            <a:ext cx="2712048" cy="318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60647-FD2B-7A45-A0A5-853E8D550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-10906"/>
            <a:ext cx="4127500" cy="186690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301F4D8-3CE7-D54E-93DC-640E7599B5D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053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Line 9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485900" y="2166700"/>
            <a:ext cx="6172200" cy="2035175"/>
          </a:xfrm>
          <a:noFill/>
        </p:spPr>
        <p:txBody>
          <a:bodyPr anchor="t" anchorCtr="1"/>
          <a:lstStyle/>
          <a:p>
            <a:pPr algn="ctr" eaLnBrk="1" hangingPunct="1"/>
            <a:r>
              <a:rPr lang="en-US" sz="4000" dirty="0">
                <a:latin typeface="Arial" charset="0"/>
              </a:rPr>
              <a:t>Introduction to</a:t>
            </a:r>
            <a:br>
              <a:rPr lang="en-US" sz="4000" dirty="0">
                <a:latin typeface="Arial" charset="0"/>
              </a:rPr>
            </a:br>
            <a:r>
              <a:rPr lang="en-US" sz="4000" dirty="0" err="1">
                <a:latin typeface="Arial" charset="0"/>
              </a:rPr>
              <a:t>AnyLogic</a:t>
            </a:r>
            <a:r>
              <a:rPr lang="en-US" sz="4000" dirty="0">
                <a:latin typeface="Arial" charset="0"/>
              </a:rPr>
              <a:t> </a:t>
            </a:r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Building Your First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5C7B68-BAB5-1240-B9AD-0BA12D432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881" y="4529917"/>
            <a:ext cx="3573081" cy="187088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713259" y="4797106"/>
            <a:ext cx="371748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Mohammad Ramshani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University of Tennessee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9F445-CE47-1643-8F4F-FEE90E01F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7" y="16390"/>
            <a:ext cx="3531526" cy="845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Name</a:t>
            </a:r>
          </a:p>
          <a:p>
            <a:pPr eaLnBrk="1" hangingPunct="1"/>
            <a:r>
              <a:rPr lang="en-US" dirty="0">
                <a:latin typeface="Arial" charset="0"/>
              </a:rPr>
              <a:t>Arrival </a:t>
            </a:r>
          </a:p>
          <a:p>
            <a:pPr lvl="1" eaLnBrk="1" hangingPunct="1"/>
            <a:r>
              <a:rPr lang="en-US" dirty="0">
                <a:latin typeface="Arial" charset="0"/>
              </a:rPr>
              <a:t>Type and Time</a:t>
            </a:r>
          </a:p>
          <a:p>
            <a:pPr eaLnBrk="1" hangingPunct="1"/>
            <a:r>
              <a:rPr lang="en-US" dirty="0">
                <a:latin typeface="Arial" charset="0"/>
              </a:rPr>
              <a:t>Location</a:t>
            </a:r>
          </a:p>
          <a:p>
            <a:pPr lvl="1" eaLnBrk="1" hangingPunct="1"/>
            <a:r>
              <a:rPr lang="en-US" dirty="0">
                <a:latin typeface="Arial" charset="0"/>
              </a:rPr>
              <a:t>Will be covered later</a:t>
            </a:r>
          </a:p>
          <a:p>
            <a:pPr eaLnBrk="1" hangingPunct="1"/>
            <a:r>
              <a:rPr lang="en-US" dirty="0">
                <a:latin typeface="Arial" charset="0"/>
              </a:rPr>
              <a:t>Agent</a:t>
            </a:r>
          </a:p>
          <a:p>
            <a:pPr lvl="1" eaLnBrk="1" hangingPunct="1"/>
            <a:r>
              <a:rPr lang="en-US" dirty="0">
                <a:latin typeface="Arial" charset="0"/>
              </a:rPr>
              <a:t>What we send out!</a:t>
            </a:r>
          </a:p>
          <a:p>
            <a:pPr lvl="1"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Example: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C632C-76E2-7F4B-8701-F20D96975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46" y="1447800"/>
            <a:ext cx="3338412" cy="410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625B1-ABAA-CB4C-8072-B14A92DD7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5689600"/>
            <a:ext cx="54737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Delay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Name</a:t>
            </a:r>
          </a:p>
          <a:p>
            <a:pPr eaLnBrk="1" hangingPunct="1"/>
            <a:r>
              <a:rPr lang="en-US" dirty="0">
                <a:latin typeface="Arial" charset="0"/>
              </a:rPr>
              <a:t>Type</a:t>
            </a:r>
          </a:p>
          <a:p>
            <a:pPr eaLnBrk="1" hangingPunct="1"/>
            <a:r>
              <a:rPr lang="en-US" dirty="0">
                <a:latin typeface="Arial" charset="0"/>
              </a:rPr>
              <a:t>Delay time</a:t>
            </a:r>
          </a:p>
          <a:p>
            <a:pPr eaLnBrk="1" hangingPunct="1"/>
            <a:r>
              <a:rPr lang="en-US" dirty="0">
                <a:latin typeface="Arial" charset="0"/>
              </a:rPr>
              <a:t>Capacity</a:t>
            </a:r>
          </a:p>
          <a:p>
            <a:pPr eaLnBrk="1" hangingPunct="1"/>
            <a:r>
              <a:rPr lang="en-US" dirty="0">
                <a:latin typeface="Arial" charset="0"/>
              </a:rPr>
              <a:t>Location</a:t>
            </a:r>
          </a:p>
          <a:p>
            <a:pPr eaLnBrk="1" hangingPunct="1"/>
            <a:r>
              <a:rPr lang="en-US" dirty="0">
                <a:latin typeface="Arial" charset="0"/>
              </a:rPr>
              <a:t>Actions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754B5-6E94-2C4C-A92B-1B2FE00F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29" y="1219200"/>
            <a:ext cx="3318471" cy="419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E3A83-FA01-1948-8958-1CB85681B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395585"/>
            <a:ext cx="4064000" cy="10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3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Name</a:t>
            </a:r>
          </a:p>
          <a:p>
            <a:pPr eaLnBrk="1" hangingPunct="1"/>
            <a:r>
              <a:rPr lang="en-US" dirty="0">
                <a:latin typeface="Arial" charset="0"/>
              </a:rPr>
              <a:t>Actions</a:t>
            </a:r>
          </a:p>
          <a:p>
            <a:pPr eaLnBrk="1" hangingPunct="1"/>
            <a:r>
              <a:rPr lang="en-US" dirty="0">
                <a:latin typeface="Arial" charset="0"/>
              </a:rPr>
              <a:t>Agent Type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Example:</a:t>
            </a:r>
          </a:p>
          <a:p>
            <a:pPr lvl="1" eaLnBrk="1" hangingPunct="1"/>
            <a:r>
              <a:rPr lang="en-US" dirty="0">
                <a:latin typeface="Arial" charset="0"/>
              </a:rPr>
              <a:t>Nothing to do!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0BF482-C88F-004C-80F5-CD54E736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1527860"/>
            <a:ext cx="4591050" cy="41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6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Run the Model!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Green play button </a:t>
            </a:r>
          </a:p>
          <a:p>
            <a:pPr lvl="1" eaLnBrk="1" hangingPunct="1"/>
            <a:r>
              <a:rPr lang="en-US" dirty="0">
                <a:latin typeface="Arial" charset="0"/>
              </a:rPr>
              <a:t>If multiple models click on the arrow to choose from models</a:t>
            </a:r>
          </a:p>
          <a:p>
            <a:pPr lvl="1" eaLnBrk="1" hangingPunct="1"/>
            <a:endParaRPr lang="en-US" dirty="0">
              <a:latin typeface="Arial" charset="0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Play it</a:t>
            </a:r>
          </a:p>
          <a:p>
            <a:pPr lvl="1" eaLnBrk="1" hangingPunct="1"/>
            <a:r>
              <a:rPr lang="en-US" dirty="0">
                <a:latin typeface="Arial" charset="0"/>
              </a:rPr>
              <a:t>You can adjust the speed</a:t>
            </a:r>
          </a:p>
          <a:p>
            <a:pPr lvl="1"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8D795-4F36-7448-A1AA-33842CAE7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00300"/>
            <a:ext cx="4343400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C17BF-2F20-554A-94E5-601415DF6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5334000"/>
            <a:ext cx="5562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2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Speed it Up!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Change the interarrival time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Run again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E0EEAB-95EF-D24C-B937-5268CF3C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1828800"/>
            <a:ext cx="5778500" cy="74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A6160C-46AA-5843-A9F8-C6153837A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230" y="4114800"/>
            <a:ext cx="6392770" cy="135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72625-1724-634B-B09C-0BD55B8A3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3376201"/>
            <a:ext cx="2472689" cy="23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Error!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What is wrong?</a:t>
            </a:r>
          </a:p>
          <a:p>
            <a:pPr eaLnBrk="1" hangingPunct="1"/>
            <a:r>
              <a:rPr lang="en-US" dirty="0">
                <a:latin typeface="Arial" charset="0"/>
              </a:rPr>
              <a:t>How to fix it?</a:t>
            </a:r>
          </a:p>
          <a:p>
            <a:pPr eaLnBrk="1" hangingPunct="1"/>
            <a:r>
              <a:rPr lang="en-US" dirty="0">
                <a:latin typeface="Arial" charset="0"/>
              </a:rPr>
              <a:t>What is missing? (assume fixed capacity)</a:t>
            </a:r>
          </a:p>
        </p:txBody>
      </p:sp>
    </p:spTree>
    <p:extLst>
      <p:ext uri="{BB962C8B-B14F-4D97-AF65-F5344CB8AC3E}">
        <p14:creationId xmlns:p14="http://schemas.microsoft.com/office/powerpoint/2010/main" val="40914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Queue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If service has limited capacity:</a:t>
            </a:r>
          </a:p>
          <a:p>
            <a:pPr lvl="1" eaLnBrk="1" hangingPunct="1"/>
            <a:r>
              <a:rPr lang="en-US" dirty="0">
                <a:latin typeface="Arial" charset="0"/>
              </a:rPr>
              <a:t>Always add </a:t>
            </a:r>
            <a:r>
              <a:rPr lang="en-US" b="1" dirty="0">
                <a:latin typeface="Arial" charset="0"/>
              </a:rPr>
              <a:t>Queue </a:t>
            </a:r>
            <a:r>
              <a:rPr lang="en-US" dirty="0">
                <a:latin typeface="Arial" charset="0"/>
              </a:rPr>
              <a:t>before it</a:t>
            </a:r>
          </a:p>
          <a:p>
            <a:pPr eaLnBrk="1" hangingPunct="1"/>
            <a:r>
              <a:rPr lang="en-US" dirty="0">
                <a:latin typeface="Arial" charset="0"/>
              </a:rPr>
              <a:t>Name</a:t>
            </a:r>
          </a:p>
          <a:p>
            <a:pPr eaLnBrk="1" hangingPunct="1"/>
            <a:r>
              <a:rPr lang="en-US" dirty="0">
                <a:latin typeface="Arial" charset="0"/>
              </a:rPr>
              <a:t>Capacity </a:t>
            </a:r>
          </a:p>
          <a:p>
            <a:pPr lvl="1" eaLnBrk="1" hangingPunct="1"/>
            <a:r>
              <a:rPr lang="en-US" dirty="0">
                <a:latin typeface="Arial" charset="0"/>
              </a:rPr>
              <a:t>Make sure it makes sense</a:t>
            </a:r>
          </a:p>
          <a:p>
            <a:pPr eaLnBrk="1" hangingPunct="1"/>
            <a:r>
              <a:rPr lang="en-US" dirty="0">
                <a:latin typeface="Arial" charset="0"/>
              </a:rPr>
              <a:t>Location</a:t>
            </a:r>
          </a:p>
          <a:p>
            <a:pPr eaLnBrk="1" hangingPunct="1"/>
            <a:r>
              <a:rPr lang="en-US" dirty="0">
                <a:latin typeface="Arial" charset="0"/>
              </a:rPr>
              <a:t>Queueing</a:t>
            </a:r>
          </a:p>
          <a:p>
            <a:pPr eaLnBrk="1" hangingPunct="1"/>
            <a:r>
              <a:rPr lang="en-US" dirty="0">
                <a:latin typeface="Arial" charset="0"/>
              </a:rPr>
              <a:t>Actions</a:t>
            </a:r>
          </a:p>
          <a:p>
            <a:pPr eaLnBrk="1" hangingPunct="1"/>
            <a:r>
              <a:rPr lang="en-US" dirty="0">
                <a:latin typeface="Arial" charset="0"/>
              </a:rPr>
              <a:t>Advanced</a:t>
            </a:r>
          </a:p>
          <a:p>
            <a:pPr eaLnBrk="1" hangingPunct="1"/>
            <a:r>
              <a:rPr lang="en-US" dirty="0">
                <a:latin typeface="Arial" charset="0"/>
              </a:rPr>
              <a:t>Run again!!!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EF5A29-27CB-5F41-A083-0AB809113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20" y="1752600"/>
            <a:ext cx="350912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Observe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Discuss what you observe</a:t>
            </a:r>
          </a:p>
          <a:p>
            <a:pPr eaLnBrk="1" hangingPunct="1"/>
            <a:r>
              <a:rPr lang="en-US" dirty="0">
                <a:latin typeface="Arial" charset="0"/>
              </a:rPr>
              <a:t>Speed up the run and wait</a:t>
            </a:r>
          </a:p>
          <a:p>
            <a:pPr eaLnBrk="1" hangingPunct="1"/>
            <a:r>
              <a:rPr lang="en-US" dirty="0">
                <a:latin typeface="Arial" charset="0"/>
              </a:rPr>
              <a:t>Error?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9A1C00-8305-3A4A-A725-C063DAD4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4" y="2933700"/>
            <a:ext cx="2553626" cy="2456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1D6C20-BF31-1940-9855-D6C813300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794" y="3733800"/>
            <a:ext cx="5731297" cy="12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Let’s Make a Model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Source</a:t>
            </a:r>
          </a:p>
          <a:p>
            <a:pPr lvl="1" eaLnBrk="1" hangingPunct="1"/>
            <a:r>
              <a:rPr lang="en-US" dirty="0">
                <a:latin typeface="Arial" charset="0"/>
              </a:rPr>
              <a:t>1 per minute</a:t>
            </a:r>
          </a:p>
          <a:p>
            <a:pPr eaLnBrk="1" hangingPunct="1"/>
            <a:r>
              <a:rPr lang="en-US" dirty="0">
                <a:latin typeface="Arial" charset="0"/>
              </a:rPr>
              <a:t>Queue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No changes</a:t>
            </a:r>
          </a:p>
          <a:p>
            <a:pPr eaLnBrk="1" hangingPunct="1"/>
            <a:r>
              <a:rPr lang="en-US" dirty="0">
                <a:latin typeface="Arial" charset="0"/>
              </a:rPr>
              <a:t>Delay</a:t>
            </a:r>
          </a:p>
          <a:p>
            <a:pPr lvl="1" eaLnBrk="1" hangingPunct="1"/>
            <a:r>
              <a:rPr lang="en-US" dirty="0">
                <a:latin typeface="Arial" charset="0"/>
              </a:rPr>
              <a:t>30 seconds</a:t>
            </a:r>
          </a:p>
          <a:p>
            <a:pPr eaLnBrk="1" hangingPunct="1"/>
            <a:r>
              <a:rPr lang="en-US" dirty="0">
                <a:latin typeface="Arial" charset="0"/>
              </a:rPr>
              <a:t>Run, speed up and check</a:t>
            </a:r>
          </a:p>
        </p:txBody>
      </p:sp>
    </p:spTree>
    <p:extLst>
      <p:ext uri="{BB962C8B-B14F-4D97-AF65-F5344CB8AC3E}">
        <p14:creationId xmlns:p14="http://schemas.microsoft.com/office/powerpoint/2010/main" val="16212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What is Coming Out of Source?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How to define it</a:t>
            </a:r>
          </a:p>
          <a:p>
            <a:pPr lvl="1" eaLnBrk="1" hangingPunct="1"/>
            <a:r>
              <a:rPr lang="en-US" dirty="0">
                <a:latin typeface="Arial" charset="0"/>
              </a:rPr>
              <a:t>Source </a:t>
            </a:r>
          </a:p>
          <a:p>
            <a:pPr lvl="1" eaLnBrk="1" hangingPunct="1"/>
            <a:endParaRPr lang="en-US" dirty="0">
              <a:latin typeface="Arial" charset="0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Create a custom type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Name (Customer)</a:t>
            </a:r>
          </a:p>
          <a:p>
            <a:pPr lvl="1" eaLnBrk="1" hangingPunct="1"/>
            <a:r>
              <a:rPr lang="en-US" dirty="0">
                <a:latin typeface="Arial" charset="0"/>
              </a:rPr>
              <a:t>Create from scratch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2FC136-F0D1-F744-9BA1-B6638EADC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209800"/>
            <a:ext cx="4470400" cy="1136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DEDB0-243F-D74A-917F-1E547B1C5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4787468"/>
            <a:ext cx="4800600" cy="16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6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We’ll Do ...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Install </a:t>
            </a:r>
            <a:r>
              <a:rPr lang="en-US" dirty="0" err="1">
                <a:latin typeface="Arial" charset="0"/>
              </a:rPr>
              <a:t>AnyLogic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Go over the software (briefly)</a:t>
            </a:r>
          </a:p>
          <a:p>
            <a:pPr eaLnBrk="1" hangingPunct="1"/>
            <a:r>
              <a:rPr lang="en-US" dirty="0">
                <a:latin typeface="Arial" charset="0"/>
              </a:rPr>
              <a:t>Introduce different components of the software</a:t>
            </a:r>
          </a:p>
          <a:p>
            <a:pPr eaLnBrk="1" hangingPunct="1"/>
            <a:r>
              <a:rPr lang="en-US" dirty="0">
                <a:latin typeface="Arial" charset="0"/>
              </a:rPr>
              <a:t>Make a simple model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Customize the Agent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Animation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Go over different parts of the simulation</a:t>
            </a:r>
          </a:p>
          <a:p>
            <a:pPr lvl="1" eaLnBrk="1" hangingPunct="1"/>
            <a:r>
              <a:rPr lang="en-US" dirty="0">
                <a:latin typeface="Arial" charset="0"/>
              </a:rPr>
              <a:t>Check advanced and tell us what has changed?</a:t>
            </a:r>
          </a:p>
          <a:p>
            <a:pPr lvl="1"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F3C03-CF37-964D-B8CF-DE1D7F99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676400"/>
            <a:ext cx="48768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9A044-EFD2-A540-BC6E-1E15506E8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0" y="5035550"/>
            <a:ext cx="4787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6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Let’s Work on the Animation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Where to choose a new module library?</a:t>
            </a:r>
          </a:p>
          <a:p>
            <a:pPr lvl="1" eaLnBrk="1" hangingPunct="1"/>
            <a:r>
              <a:rPr lang="en-US" dirty="0">
                <a:latin typeface="Arial" charset="0"/>
              </a:rPr>
              <a:t>Space Markup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marL="457200" lvl="1" indent="0" eaLnBrk="1" hangingPunct="1">
              <a:buNone/>
            </a:pPr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66FC1D-45FF-DF4C-878E-2538B5F5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981200"/>
            <a:ext cx="1851025" cy="442464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0C9FA4A-1B66-8B4E-AA59-1053C0CA3A0B}"/>
              </a:ext>
            </a:extLst>
          </p:cNvPr>
          <p:cNvGrpSpPr/>
          <p:nvPr/>
        </p:nvGrpSpPr>
        <p:grpSpPr>
          <a:xfrm>
            <a:off x="2042160" y="3444240"/>
            <a:ext cx="6590665" cy="1943100"/>
            <a:chOff x="2042160" y="3444240"/>
            <a:chExt cx="6590665" cy="19431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1DB9C4-BA88-C94C-A720-D8CC500DB1EE}"/>
                </a:ext>
              </a:extLst>
            </p:cNvPr>
            <p:cNvSpPr/>
            <p:nvPr/>
          </p:nvSpPr>
          <p:spPr>
            <a:xfrm>
              <a:off x="6781800" y="4267200"/>
              <a:ext cx="1851025" cy="304800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7954C6D-ADE1-7842-9370-4ECF87ACB882}"/>
                </a:ext>
              </a:extLst>
            </p:cNvPr>
            <p:cNvGrpSpPr/>
            <p:nvPr/>
          </p:nvGrpSpPr>
          <p:grpSpPr>
            <a:xfrm>
              <a:off x="2042160" y="3444240"/>
              <a:ext cx="3253740" cy="1943100"/>
              <a:chOff x="2042160" y="3444240"/>
              <a:chExt cx="3253740" cy="19431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9189DB-4FE4-0047-9BE6-FD8178F2A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7400" y="3444240"/>
                <a:ext cx="3238500" cy="19431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6CE1AC0-148D-0649-8079-FBEA32A3F755}"/>
                  </a:ext>
                </a:extLst>
              </p:cNvPr>
              <p:cNvSpPr/>
              <p:nvPr/>
            </p:nvSpPr>
            <p:spPr>
              <a:xfrm>
                <a:off x="2042160" y="3444240"/>
                <a:ext cx="3253740" cy="1943100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8D7100-3506-9649-82CB-0473BFADF4DC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5486400" y="4419600"/>
              <a:ext cx="12954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507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What to Choose?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Something happens to the agent</a:t>
            </a:r>
          </a:p>
          <a:p>
            <a:pPr lvl="1" eaLnBrk="1" hangingPunct="1"/>
            <a:r>
              <a:rPr lang="en-US" dirty="0">
                <a:latin typeface="Arial" charset="0"/>
              </a:rPr>
              <a:t>i.e., </a:t>
            </a:r>
            <a:r>
              <a:rPr lang="en-US" dirty="0">
                <a:solidFill>
                  <a:srgbClr val="00CC00"/>
                </a:solidFill>
                <a:latin typeface="Arial" charset="0"/>
              </a:rPr>
              <a:t>Source</a:t>
            </a:r>
            <a:r>
              <a:rPr lang="en-US" dirty="0">
                <a:latin typeface="Arial" charset="0"/>
              </a:rPr>
              <a:t>,</a:t>
            </a:r>
            <a:r>
              <a:rPr lang="en-US" dirty="0">
                <a:solidFill>
                  <a:srgbClr val="00CC00"/>
                </a:solidFill>
                <a:latin typeface="Arial" charset="0"/>
              </a:rPr>
              <a:t> Delay</a:t>
            </a:r>
            <a:r>
              <a:rPr lang="en-US" dirty="0">
                <a:latin typeface="Arial" charset="0"/>
              </a:rPr>
              <a:t>, and </a:t>
            </a:r>
            <a:r>
              <a:rPr lang="en-US" dirty="0">
                <a:solidFill>
                  <a:srgbClr val="00CC00"/>
                </a:solidFill>
                <a:latin typeface="Arial" charset="0"/>
              </a:rPr>
              <a:t>Queue</a:t>
            </a:r>
          </a:p>
          <a:p>
            <a:pPr eaLnBrk="1" hangingPunct="1"/>
            <a:r>
              <a:rPr lang="en-US" dirty="0">
                <a:latin typeface="Arial" charset="0"/>
              </a:rPr>
              <a:t>Start the animation</a:t>
            </a:r>
          </a:p>
          <a:p>
            <a:pPr lvl="1" eaLnBrk="1" hangingPunct="1"/>
            <a:endParaRPr lang="en-US" dirty="0">
              <a:solidFill>
                <a:srgbClr val="00CC00"/>
              </a:solidFill>
              <a:latin typeface="Arial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7C280E-BD7E-DA41-9690-58A581C4D5FC}"/>
              </a:ext>
            </a:extLst>
          </p:cNvPr>
          <p:cNvGrpSpPr/>
          <p:nvPr/>
        </p:nvGrpSpPr>
        <p:grpSpPr>
          <a:xfrm>
            <a:off x="3200400" y="2755900"/>
            <a:ext cx="3276600" cy="1968500"/>
            <a:chOff x="3200400" y="2755900"/>
            <a:chExt cx="3276600" cy="19685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DB196D-6E99-7C4E-A053-69BADB550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2755900"/>
              <a:ext cx="3276600" cy="19685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2D4130-0942-DA4C-8737-BE175D977D58}"/>
                </a:ext>
              </a:extLst>
            </p:cNvPr>
            <p:cNvSpPr/>
            <p:nvPr/>
          </p:nvSpPr>
          <p:spPr>
            <a:xfrm>
              <a:off x="3200400" y="3441700"/>
              <a:ext cx="3200400" cy="762000"/>
            </a:xfrm>
            <a:prstGeom prst="rect">
              <a:avLst/>
            </a:prstGeom>
            <a:noFill/>
            <a:ln w="57150">
              <a:solidFill>
                <a:srgbClr val="00CC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0A7E175-6816-C049-807B-49682270B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2790190"/>
            <a:ext cx="7594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Nodes and Paths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Name the nodes accordingly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Path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84C1A0-A403-4D46-8DF1-AD97962F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05000"/>
            <a:ext cx="5867400" cy="234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B800B7-E449-4247-B45C-607AE4504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753923"/>
            <a:ext cx="5867400" cy="17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7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Integrate Model with Animation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Choose node</a:t>
            </a:r>
          </a:p>
          <a:p>
            <a:pPr lvl="1" eaLnBrk="1" hangingPunct="1"/>
            <a:r>
              <a:rPr lang="en-US" dirty="0">
                <a:latin typeface="Arial" charset="0"/>
              </a:rPr>
              <a:t>Location of arrival </a:t>
            </a:r>
            <a:r>
              <a:rPr lang="en-US" dirty="0">
                <a:latin typeface="Arial" charset="0"/>
                <a:sym typeface="Wingdings" pitchFamily="2" charset="2"/>
              </a:rPr>
              <a:t> Network/GIS node</a:t>
            </a:r>
          </a:p>
          <a:p>
            <a:pPr lvl="1" eaLnBrk="1" hangingPunct="1"/>
            <a:endParaRPr lang="en-US" dirty="0">
              <a:latin typeface="Arial" charset="0"/>
              <a:sym typeface="Wingdings" pitchFamily="2" charset="2"/>
            </a:endParaRPr>
          </a:p>
          <a:p>
            <a:pPr lvl="1" eaLnBrk="1" hangingPunct="1"/>
            <a:endParaRPr lang="en-US" dirty="0">
              <a:latin typeface="Arial" charset="0"/>
              <a:sym typeface="Wingdings" pitchFamily="2" charset="2"/>
            </a:endParaRPr>
          </a:p>
          <a:p>
            <a:pPr lvl="1" eaLnBrk="1" hangingPunct="1"/>
            <a:endParaRPr lang="en-US" dirty="0">
              <a:latin typeface="Arial" charset="0"/>
              <a:sym typeface="Wingdings" pitchFamily="2" charset="2"/>
            </a:endParaRPr>
          </a:p>
          <a:p>
            <a:pPr lvl="1" eaLnBrk="1" hangingPunct="1"/>
            <a:endParaRPr lang="en-US" dirty="0">
              <a:latin typeface="Arial" charset="0"/>
              <a:sym typeface="Wingdings" pitchFamily="2" charset="2"/>
            </a:endParaRPr>
          </a:p>
          <a:p>
            <a:pPr lvl="1" eaLnBrk="1" hangingPunct="1"/>
            <a:r>
              <a:rPr lang="en-US" dirty="0">
                <a:latin typeface="Arial" charset="0"/>
                <a:sym typeface="Wingdings" pitchFamily="2" charset="2"/>
              </a:rPr>
              <a:t>Link accordingly</a:t>
            </a:r>
          </a:p>
          <a:p>
            <a:pPr eaLnBrk="1" hangingPunct="1"/>
            <a:r>
              <a:rPr lang="en-US" dirty="0">
                <a:latin typeface="Arial" charset="0"/>
                <a:sym typeface="Wingdings" pitchFamily="2" charset="2"/>
              </a:rPr>
              <a:t>What about </a:t>
            </a:r>
            <a:r>
              <a:rPr lang="en-US" dirty="0">
                <a:solidFill>
                  <a:srgbClr val="00CC00"/>
                </a:solidFill>
                <a:latin typeface="Arial" charset="0"/>
                <a:sym typeface="Wingdings" pitchFamily="2" charset="2"/>
              </a:rPr>
              <a:t>Sink</a:t>
            </a:r>
            <a:r>
              <a:rPr lang="en-US" dirty="0">
                <a:latin typeface="Arial" charset="0"/>
                <a:sym typeface="Wingdings" pitchFamily="2" charset="2"/>
              </a:rPr>
              <a:t>?</a:t>
            </a:r>
          </a:p>
          <a:p>
            <a:pPr lvl="1" eaLnBrk="1" hangingPunct="1"/>
            <a:r>
              <a:rPr lang="en-US" dirty="0">
                <a:latin typeface="Arial" charset="0"/>
                <a:sym typeface="Wingdings" pitchFamily="2" charset="2"/>
              </a:rPr>
              <a:t>New component for the system to move agents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32BAD-57C4-F14F-9F80-249C058F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308860"/>
            <a:ext cx="5880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3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Move to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Which Library?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Config…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4EFE7-05DD-4047-A6BF-562B853C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1752600"/>
            <a:ext cx="1676400" cy="140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0A46A-4634-AE40-A5CF-683D63F83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327818"/>
            <a:ext cx="3827780" cy="29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8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Run Again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Notice anything odd?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But is everything deterministic?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E69112-7EEC-1A42-BD5F-E88C5B1B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082800"/>
            <a:ext cx="5791200" cy="1765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AF7FA1-BD97-0D4C-9DAD-B8A35AC8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4311650"/>
            <a:ext cx="2768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FFD6260-7202-F24D-AAC3-FDD0DFE0C388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 dirty="0">
              <a:latin typeface="Arial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0896F0-AA38-8443-ABB3-17EB4602F948}"/>
              </a:ext>
            </a:extLst>
          </p:cNvPr>
          <p:cNvGrpSpPr/>
          <p:nvPr/>
        </p:nvGrpSpPr>
        <p:grpSpPr>
          <a:xfrm>
            <a:off x="0" y="226377"/>
            <a:ext cx="9144000" cy="6303963"/>
            <a:chOff x="0" y="228600"/>
            <a:chExt cx="9144000" cy="63039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AEFEE4-CDBD-BC42-BFE4-F369AA23DB4B}"/>
                </a:ext>
              </a:extLst>
            </p:cNvPr>
            <p:cNvSpPr/>
            <p:nvPr/>
          </p:nvSpPr>
          <p:spPr>
            <a:xfrm>
              <a:off x="0" y="228600"/>
              <a:ext cx="9144000" cy="6303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07451A-C148-E540-84FF-4FC23AE1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13" y="1537380"/>
              <a:ext cx="6958058" cy="43164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CEB930-D666-C049-B79D-AE6C2221038D}"/>
                </a:ext>
              </a:extLst>
            </p:cNvPr>
            <p:cNvSpPr txBox="1"/>
            <p:nvPr/>
          </p:nvSpPr>
          <p:spPr>
            <a:xfrm>
              <a:off x="912521" y="549935"/>
              <a:ext cx="32608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Simulation: *exists*</a:t>
              </a:r>
            </a:p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Stochasticity: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638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Stochasticity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Use probability distributions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Remove values and replace with distributions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2AF3B-5BA5-3342-8815-9B6BEB713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801885"/>
            <a:ext cx="4826000" cy="1627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C2EA8-5058-9444-9401-C648A3CC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4343400"/>
            <a:ext cx="2908300" cy="8001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E12580D-559B-FC44-9478-6323574AB62B}"/>
              </a:ext>
            </a:extLst>
          </p:cNvPr>
          <p:cNvSpPr/>
          <p:nvPr/>
        </p:nvSpPr>
        <p:spPr>
          <a:xfrm>
            <a:off x="3117850" y="4191000"/>
            <a:ext cx="539750" cy="5334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89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0BDA03-FF6B-A44E-969E-F433748C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28"/>
            <a:ext cx="9144000" cy="68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How to Install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?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Google Download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 PLE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Choose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 PLE (Personal Learning Edition)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D5E40-4EED-2749-9789-457C21678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04" y="2311065"/>
            <a:ext cx="6364357" cy="420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9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What to Choose?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Based on historical data</a:t>
            </a:r>
          </a:p>
          <a:p>
            <a:pPr eaLnBrk="1" hangingPunct="1"/>
            <a:r>
              <a:rPr lang="en-US" dirty="0">
                <a:latin typeface="Arial" charset="0"/>
              </a:rPr>
              <a:t>If not available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A good estimation (</a:t>
            </a:r>
            <a:r>
              <a:rPr lang="en-US">
                <a:latin typeface="Arial" charset="0"/>
              </a:rPr>
              <a:t>Triangular distribution)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47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62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27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827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46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61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85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42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74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9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 101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Create a new model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610BC-9AA6-264B-8890-B3FA9425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584" b="35000"/>
          <a:stretch/>
        </p:blipFill>
        <p:spPr>
          <a:xfrm>
            <a:off x="2133600" y="1752600"/>
            <a:ext cx="6705600" cy="4508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3981-C9B9-6347-92C2-76D589FB9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41" y="2059147"/>
            <a:ext cx="5346700" cy="3613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4AE6-542B-DA4F-8429-D56BC7A25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635" y="2031953"/>
            <a:ext cx="5467350" cy="39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 101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Projects view</a:t>
            </a:r>
          </a:p>
          <a:p>
            <a:pPr eaLnBrk="1" hangingPunct="1"/>
            <a:r>
              <a:rPr lang="en-US" dirty="0">
                <a:latin typeface="Arial" charset="0"/>
              </a:rPr>
              <a:t>Palette view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E8984-190F-A243-B4EE-44F1007E9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666875"/>
            <a:ext cx="3381680" cy="32321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452334-F25C-2A42-8BF0-69D9DC61568F}"/>
              </a:ext>
            </a:extLst>
          </p:cNvPr>
          <p:cNvGrpSpPr/>
          <p:nvPr/>
        </p:nvGrpSpPr>
        <p:grpSpPr>
          <a:xfrm>
            <a:off x="3810000" y="1583086"/>
            <a:ext cx="1949450" cy="4722464"/>
            <a:chOff x="3810000" y="1583086"/>
            <a:chExt cx="1949450" cy="47224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52E679-62B3-EC48-BAED-43E2E851A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0" y="1583086"/>
              <a:ext cx="1949450" cy="472246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256C86-F192-9940-A2DA-93297C75653E}"/>
                </a:ext>
              </a:extLst>
            </p:cNvPr>
            <p:cNvSpPr/>
            <p:nvPr/>
          </p:nvSpPr>
          <p:spPr>
            <a:xfrm>
              <a:off x="3810000" y="1590675"/>
              <a:ext cx="1905000" cy="3143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8CC249-79D0-BC4D-94DC-752E844198EA}"/>
                </a:ext>
              </a:extLst>
            </p:cNvPr>
            <p:cNvSpPr/>
            <p:nvPr/>
          </p:nvSpPr>
          <p:spPr>
            <a:xfrm>
              <a:off x="3810000" y="4029075"/>
              <a:ext cx="1905000" cy="619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AE6F15-9329-0F46-BD4F-936D1AD9A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1590675"/>
            <a:ext cx="3381680" cy="48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Scope the Problem!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Ask the right question</a:t>
            </a:r>
          </a:p>
          <a:p>
            <a:pPr eaLnBrk="1" hangingPunct="1"/>
            <a:r>
              <a:rPr lang="en-US" dirty="0">
                <a:latin typeface="Arial" charset="0"/>
              </a:rPr>
              <a:t>Understand the processes</a:t>
            </a:r>
          </a:p>
          <a:p>
            <a:pPr eaLnBrk="1" hangingPunct="1"/>
            <a:r>
              <a:rPr lang="en-US" dirty="0">
                <a:latin typeface="Arial" charset="0"/>
              </a:rPr>
              <a:t>Understand the level of granularity you need to work 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289A1-D369-9B4B-9402-A98A01A8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971800"/>
            <a:ext cx="5143500" cy="32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30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Case Study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8406776-21F9-3649-BDB0-78141EC3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7780337" cy="3876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77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Scope the Problem!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A14F7C-7231-0945-A354-8CBBB8E594EE}"/>
              </a:ext>
            </a:extLst>
          </p:cNvPr>
          <p:cNvSpPr/>
          <p:nvPr/>
        </p:nvSpPr>
        <p:spPr>
          <a:xfrm>
            <a:off x="609600" y="2819400"/>
            <a:ext cx="121920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654B9D-8912-1842-B83E-1F083891DA48}"/>
              </a:ext>
            </a:extLst>
          </p:cNvPr>
          <p:cNvSpPr/>
          <p:nvPr/>
        </p:nvSpPr>
        <p:spPr>
          <a:xfrm>
            <a:off x="7479030" y="2819400"/>
            <a:ext cx="121920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588C4-7E62-5842-B746-626DC14135B7}"/>
              </a:ext>
            </a:extLst>
          </p:cNvPr>
          <p:cNvSpPr/>
          <p:nvPr/>
        </p:nvSpPr>
        <p:spPr>
          <a:xfrm>
            <a:off x="4572000" y="2857500"/>
            <a:ext cx="1905000" cy="1143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(delay)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434D07-0F80-8844-8A1D-2972305C2B07}"/>
              </a:ext>
            </a:extLst>
          </p:cNvPr>
          <p:cNvCxnSpPr>
            <a:stCxn id="3" idx="6"/>
          </p:cNvCxnSpPr>
          <p:nvPr/>
        </p:nvCxnSpPr>
        <p:spPr>
          <a:xfrm>
            <a:off x="1828800" y="3429000"/>
            <a:ext cx="27432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C6254-9DEE-4144-8A8D-970B8BD82644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>
            <a:off x="6477000" y="3429000"/>
            <a:ext cx="100203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975A85E-17C8-4445-B800-5587A5A8B757}"/>
              </a:ext>
            </a:extLst>
          </p:cNvPr>
          <p:cNvSpPr/>
          <p:nvPr/>
        </p:nvSpPr>
        <p:spPr>
          <a:xfrm>
            <a:off x="2362200" y="2857500"/>
            <a:ext cx="1600200" cy="1181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8551AA-0FA5-B947-ACA5-2F369C33D69C}"/>
              </a:ext>
            </a:extLst>
          </p:cNvPr>
          <p:cNvCxnSpPr>
            <a:stCxn id="3" idx="6"/>
            <a:endCxn id="17" idx="1"/>
          </p:cNvCxnSpPr>
          <p:nvPr/>
        </p:nvCxnSpPr>
        <p:spPr>
          <a:xfrm>
            <a:off x="1828800" y="3429000"/>
            <a:ext cx="533400" cy="190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Modules/Toolboxes to learn</a:t>
            </a:r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Modeling Library</a:t>
            </a:r>
          </a:p>
          <a:p>
            <a:pPr lvl="1"/>
            <a:r>
              <a:rPr lang="en-US" dirty="0"/>
              <a:t>Source (start)</a:t>
            </a:r>
          </a:p>
          <a:p>
            <a:pPr lvl="1"/>
            <a:r>
              <a:rPr lang="en-US" dirty="0"/>
              <a:t>Sink (Finish)</a:t>
            </a:r>
          </a:p>
          <a:p>
            <a:pPr lvl="1"/>
            <a:r>
              <a:rPr lang="en-US" dirty="0"/>
              <a:t>Delay (Service)</a:t>
            </a:r>
          </a:p>
          <a:p>
            <a:pPr lvl="1"/>
            <a:r>
              <a:rPr lang="en-US" dirty="0"/>
              <a:t>Queue</a:t>
            </a:r>
          </a:p>
          <a:p>
            <a:pPr lvl="1"/>
            <a:r>
              <a:rPr lang="en-US" dirty="0"/>
              <a:t>Connect them</a:t>
            </a:r>
          </a:p>
          <a:p>
            <a:pPr lvl="2"/>
            <a:r>
              <a:rPr lang="en-US" dirty="0"/>
              <a:t>Place them close</a:t>
            </a:r>
          </a:p>
          <a:p>
            <a:pPr lvl="2"/>
            <a:r>
              <a:rPr lang="en-US" dirty="0"/>
              <a:t>Double click on the green node</a:t>
            </a:r>
          </a:p>
          <a:p>
            <a:endParaRPr lang="en-US" dirty="0"/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385D4A-6EDF-5544-AA4C-FADA7C34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677" y="1219200"/>
            <a:ext cx="1932123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4BE2AB-EA24-0149-B091-0E3797B4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927394"/>
            <a:ext cx="1536700" cy="1497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97FD83-EFB6-0B4F-A54A-FDABBD575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060" y="1927394"/>
            <a:ext cx="1460500" cy="15505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4A935C-AA05-9145-82F7-B9573DEBD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2735670"/>
            <a:ext cx="1536700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66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15047</TotalTime>
  <Words>954</Words>
  <Application>Microsoft Macintosh PowerPoint</Application>
  <PresentationFormat>On-screen Show (4:3)</PresentationFormat>
  <Paragraphs>331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Times New Roman</vt:lpstr>
      <vt:lpstr>Wingdings</vt:lpstr>
      <vt:lpstr>Default Design</vt:lpstr>
      <vt:lpstr>Introduction to AnyLogic  Building Your First Model</vt:lpstr>
      <vt:lpstr>What We’ll Do ...</vt:lpstr>
      <vt:lpstr>How to Install AnyLogic?</vt:lpstr>
      <vt:lpstr>AnyLogic 101</vt:lpstr>
      <vt:lpstr>AnyLogic 101</vt:lpstr>
      <vt:lpstr>Scope the Problem!</vt:lpstr>
      <vt:lpstr>Case Study</vt:lpstr>
      <vt:lpstr>Scope the Problem!</vt:lpstr>
      <vt:lpstr>Modules/Toolboxes to learn</vt:lpstr>
      <vt:lpstr>Source</vt:lpstr>
      <vt:lpstr>Delay</vt:lpstr>
      <vt:lpstr>Sink</vt:lpstr>
      <vt:lpstr>Run the Model!</vt:lpstr>
      <vt:lpstr>Speed it Up!</vt:lpstr>
      <vt:lpstr>Error!</vt:lpstr>
      <vt:lpstr>Queue</vt:lpstr>
      <vt:lpstr>Observe</vt:lpstr>
      <vt:lpstr>Let’s Make a Model</vt:lpstr>
      <vt:lpstr>What is Coming Out of Source?</vt:lpstr>
      <vt:lpstr>Customize the Agent</vt:lpstr>
      <vt:lpstr>Let’s Work on the Animation</vt:lpstr>
      <vt:lpstr>What to Choose?</vt:lpstr>
      <vt:lpstr>Nodes and Paths</vt:lpstr>
      <vt:lpstr>Integrate Model with Animation</vt:lpstr>
      <vt:lpstr>Move to</vt:lpstr>
      <vt:lpstr>Run Again</vt:lpstr>
      <vt:lpstr>PowerPoint Presentation</vt:lpstr>
      <vt:lpstr>Stochasticity</vt:lpstr>
      <vt:lpstr>PowerPoint Presentation</vt:lpstr>
      <vt:lpstr>What to Choose?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Simulation with Arena, 4th 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2 -- Fundamental Simulation Concepts</dc:title>
  <dc:creator>Kelton/Sadowski/Swets</dc:creator>
  <cp:lastModifiedBy>Ramshani, Mohammad</cp:lastModifiedBy>
  <cp:revision>285</cp:revision>
  <cp:lastPrinted>2019-01-22T22:41:03Z</cp:lastPrinted>
  <dcterms:created xsi:type="dcterms:W3CDTF">2001-06-23T20:49:48Z</dcterms:created>
  <dcterms:modified xsi:type="dcterms:W3CDTF">2019-01-23T18:43:09Z</dcterms:modified>
</cp:coreProperties>
</file>